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endon.powley@gmail.com" initials="b" lastIdx="1" clrIdx="0">
    <p:extLst>
      <p:ext uri="{19B8F6BF-5375-455C-9EA6-DF929625EA0E}">
        <p15:presenceInfo xmlns:p15="http://schemas.microsoft.com/office/powerpoint/2012/main" userId="c530bd1171dd53a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05"/>
    <p:restoredTop sz="86442"/>
  </p:normalViewPr>
  <p:slideViewPr>
    <p:cSldViewPr snapToGrid="0" snapToObjects="1">
      <p:cViewPr>
        <p:scale>
          <a:sx n="55" d="100"/>
          <a:sy n="55" d="100"/>
        </p:scale>
        <p:origin x="2336" y="1384"/>
      </p:cViewPr>
      <p:guideLst/>
    </p:cSldViewPr>
  </p:slideViewPr>
  <p:outlineViewPr>
    <p:cViewPr>
      <p:scale>
        <a:sx n="33" d="100"/>
        <a:sy n="33" d="100"/>
      </p:scale>
      <p:origin x="0" y="-3052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09T14:23:18.716" idx="1">
    <p:pos x="5169" y="3441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30A32E-608A-4944-AD79-D483AA323849}" type="datetimeFigureOut">
              <a:rPr lang="en-US" smtClean="0"/>
              <a:t>4/9/18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DCB23A-67E3-1646-90F4-D15C7BC59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06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CB23A-67E3-1646-90F4-D15C7BC5983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8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CB23A-67E3-1646-90F4-D15C7BC598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88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CB23A-67E3-1646-90F4-D15C7BC598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5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CB23A-67E3-1646-90F4-D15C7BC598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242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0A512-8E21-274F-9384-FEF1419AB0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18A984-98E8-1A42-BD20-B1D7C2FFE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76D77-398B-EC49-9E2B-90313B119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58042-0C33-894A-B66F-A4B3A8157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934C21-31AB-494D-ACB9-7FD21977C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37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7BA2F-91CC-FE41-A0AC-1052764EB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DE5E24-9455-8840-9938-E84BAEDE5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5BF29-09FB-1B4C-B209-EF30188E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44892-3B28-6342-A427-CACDD73DF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D3A8D-2A5A-1247-9255-191B9612F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899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98DDA2-3A11-364C-8F85-F7D79BA669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5798A9-A032-3042-9D29-4CE9D24911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899A2-473B-B940-BD47-7464EB08B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E32F4-43E0-7A4E-81B5-6F8F22D1D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C6BEE-AB99-5440-A367-88876B9DF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04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BEB2A-681A-334E-80F0-73FB2C137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BAAA1-2609-684C-9007-4A4BFD962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C3F18-21D8-E245-A791-792BBBBFD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34C1C-5333-3940-84FC-F8E43C27C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3759B-0EB1-3C44-AA4F-BF34B337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919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1A9BF-57FE-B34D-A34E-B0B8603C0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C6244-E56B-0A48-8A9F-2C6B2C566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9276F-C83B-D047-B7F8-7E331C64B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8D10C-F631-F84B-9065-CBCB7DF7C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3B7F4-9878-9946-831E-F9B07D887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71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7B37D-8BE9-FF46-9197-E4683E7DE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2AD46-09BB-BF47-A001-B288C69207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7EB387-F58E-4144-8281-3C10E3F3F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BC6F2F-22C9-4641-BDE7-F671CECC4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350464-2D25-964F-B77F-FA0941883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3F6E05-8426-D84E-84D1-08E9FD0E9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42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8992A-0B0E-744E-B3D8-BA309EC22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E8386-C74F-6F4A-BBC6-A878FA391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36F29B-379B-C949-A571-51BA3EB374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8E280-FA2D-2547-89B2-15FB044547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9FAA0B-9BC2-DF40-B537-977B057DEA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E1801C-A10F-0649-B8B2-CA6A7540C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4B5AA8-C205-4442-9519-3A30BC3DD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5B1156-7DA2-3C4E-BEF6-DF768E20C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562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5AFF6-A3B6-BD42-B175-7A4651D0D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3AF980-75A5-5849-AC2B-EBB02364B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23511-56B1-F141-B4A0-52B16B97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8AFCD-2393-CA42-952E-0E972F4FF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09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705914-20C6-0D43-B138-B42CC349C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596E96-AFE5-2549-BD4B-C6FB16D41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43152C-92B4-E94D-A6FA-5BDC1584D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953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39A59-BF77-2145-A234-294A0DC5C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D7F60-CD8B-1A47-BFFD-8DF5256D9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6DB5F-5EFA-1E4F-953A-2170BE134D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1F0074-4AAA-B341-9F07-DB456E4C3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731CFC-FFC6-C644-BD93-474C7DBB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ED595-270E-924E-B424-ED65B2374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342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6DC54-2EED-3341-A8E7-BE5AD64AC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720E0D-B1A7-6448-AB0C-8AB6BED9AA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00D886-0C17-5C49-8344-B2B95158F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814FC0-3748-7642-B42D-9800CCA0D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A4AB9A-3031-204C-A7BE-D98F53446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8F8241-9D72-4444-BFE8-AFBF5E5F3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659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D55644-4574-C74F-80DE-10648DD72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B03046-A4F3-644A-ADCC-B0D43DFA4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A1CEC-4061-9340-82A4-1A82C2F8A2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14D51-FF5A-5F4B-8DF0-6C74A47B93BC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F1305-6E5D-FD43-82ED-9363E6F970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5A64C-3AE4-5D44-A410-1B31106CD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393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8A627-014B-ED44-B0FB-E4B2898055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7882" y="241417"/>
            <a:ext cx="9144000" cy="1754651"/>
          </a:xfrm>
        </p:spPr>
        <p:txBody>
          <a:bodyPr/>
          <a:lstStyle/>
          <a:p>
            <a:r>
              <a:rPr lang="en-US" dirty="0"/>
              <a:t>Healthy Hearts: Is it Time for Our data to Move?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702C7D-4182-1D47-AD6D-9401CBFC0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2" y="2709746"/>
            <a:ext cx="5664469" cy="3746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844811-F6E5-4542-B11A-E6C1116A6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761" y="2709746"/>
            <a:ext cx="6660995" cy="374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0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22507-7A0D-B643-8695-03F0840B8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SQL Server (Enterprise)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4A711-82EE-024D-885E-476F39B10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274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Fast Facts:</a:t>
            </a:r>
          </a:p>
          <a:p>
            <a:pPr lvl="1"/>
            <a:r>
              <a:rPr lang="en-US" dirty="0"/>
              <a:t>Essentially the robust, large-scale business version of Microsoft SQL Server Express</a:t>
            </a:r>
          </a:p>
          <a:p>
            <a:pPr lvl="1"/>
            <a:r>
              <a:rPr lang="en-US" dirty="0"/>
              <a:t>Requires a license for use: ~$900 for open license usage </a:t>
            </a:r>
          </a:p>
          <a:p>
            <a:pPr lvl="1"/>
            <a:r>
              <a:rPr lang="en-US" dirty="0"/>
              <a:t>Used by entities such as the NASDAQ stock exchange, Dell, Yahoo, and Microsoft</a:t>
            </a:r>
          </a:p>
          <a:p>
            <a:r>
              <a:rPr lang="en-US" dirty="0"/>
              <a:t>Security: Very secure</a:t>
            </a:r>
          </a:p>
          <a:p>
            <a:pPr lvl="1"/>
            <a:r>
              <a:rPr lang="en-US" dirty="0"/>
              <a:t>Transactional consistency, meaning there is a backup and recovery architecture in place so you could recover to any point in the database’s lifetime if necessary.</a:t>
            </a:r>
          </a:p>
          <a:p>
            <a:r>
              <a:rPr lang="en-US" dirty="0"/>
              <a:t>Reports: Easily able to turn raw data into meaningful reports through the use of various Microsoft plug-ins. </a:t>
            </a:r>
          </a:p>
          <a:p>
            <a:r>
              <a:rPr lang="en-US" dirty="0"/>
              <a:t>Scalability: Highly scalable, with ability to easily upgrade software later with growing needs. </a:t>
            </a:r>
          </a:p>
          <a:p>
            <a:pPr lvl="1"/>
            <a:r>
              <a:rPr lang="en-US" dirty="0"/>
              <a:t>Supports essentially an unlimited amount of lines and high amount of concurrent users. </a:t>
            </a:r>
          </a:p>
          <a:p>
            <a:r>
              <a:rPr lang="en-US" dirty="0"/>
              <a:t>Performance: Great, most commonly used enterprise relational database management systems by businesses with very large databases (Terabytes to Petabytes) to manage. 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E1EDE6-6098-6F45-94D3-6301D1614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407" y="177434"/>
            <a:ext cx="2288931" cy="184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12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500D5-9098-EA4E-B03A-EE392FE65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Enterprise Edition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2CB4B-0D51-5041-9E01-2DF801E1E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Fast Facts:</a:t>
            </a:r>
          </a:p>
          <a:p>
            <a:pPr lvl="1"/>
            <a:r>
              <a:rPr lang="en-US" dirty="0"/>
              <a:t>Oracle implementation of an enterprise Relational Database Management Software.</a:t>
            </a:r>
          </a:p>
          <a:p>
            <a:pPr lvl="1"/>
            <a:r>
              <a:rPr lang="en-US" dirty="0"/>
              <a:t>Generally used in large-scale applications where terabytes of data are being stored.</a:t>
            </a:r>
          </a:p>
          <a:p>
            <a:pPr lvl="1"/>
            <a:r>
              <a:rPr lang="en-US" dirty="0"/>
              <a:t>Free and open source</a:t>
            </a:r>
          </a:p>
          <a:p>
            <a:r>
              <a:rPr lang="en-US" dirty="0"/>
              <a:t>Security: Secure</a:t>
            </a:r>
          </a:p>
          <a:p>
            <a:pPr lvl="1"/>
            <a:r>
              <a:rPr lang="en-US" dirty="0"/>
              <a:t>Non-transactional, more vulnerable to crashes than MS SQL Server. </a:t>
            </a:r>
          </a:p>
          <a:p>
            <a:pPr lvl="1"/>
            <a:r>
              <a:rPr lang="en-US" dirty="0"/>
              <a:t>More difficult to back up data.</a:t>
            </a:r>
          </a:p>
          <a:p>
            <a:r>
              <a:rPr lang="en-US" dirty="0"/>
              <a:t>Reports: More difficult, requires downloading and learning the use of third-party reporting tools.</a:t>
            </a:r>
          </a:p>
          <a:p>
            <a:r>
              <a:rPr lang="en-US" dirty="0"/>
              <a:t>Scalability: Highly scalable, similar to Microsoft SQL Server.</a:t>
            </a:r>
          </a:p>
          <a:p>
            <a:r>
              <a:rPr lang="en-US" dirty="0"/>
              <a:t>Performance: Great, similar to Microsoft SQL Server.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0E5948-5FB4-7B4B-8810-A7BCAF5B5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0" y="365125"/>
            <a:ext cx="30988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138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E8F6-821B-6D41-AE11-F93E3C52B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35443-6D20-EA42-8630-4E3FD99D7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SQL Server (Enterprise) and MySQL Enterprise edition are overkill for the requirements of the Healthy Hearts Program</a:t>
            </a:r>
          </a:p>
          <a:p>
            <a:pPr lvl="1"/>
            <a:r>
              <a:rPr lang="en-US" dirty="0"/>
              <a:t>We are not storing anywhere close to Terabytes of screening and testing information</a:t>
            </a:r>
          </a:p>
          <a:p>
            <a:pPr lvl="1"/>
            <a:r>
              <a:rPr lang="en-US" dirty="0"/>
              <a:t>These are highly technical database management systems that would probably require the hiring of an outside contractor to fully implement. </a:t>
            </a:r>
          </a:p>
          <a:p>
            <a:pPr lvl="1"/>
            <a:r>
              <a:rPr lang="en-US" dirty="0"/>
              <a:t>Microsoft SQL Server has a pricey license. </a:t>
            </a:r>
          </a:p>
          <a:p>
            <a:pPr lvl="1"/>
            <a:r>
              <a:rPr lang="en-US" dirty="0"/>
              <a:t>There would be a good learning curve for Austin to become comfortable working in the MySQL environment. </a:t>
            </a:r>
          </a:p>
        </p:txBody>
      </p:sp>
    </p:spTree>
    <p:extLst>
      <p:ext uri="{BB962C8B-B14F-4D97-AF65-F5344CB8AC3E}">
        <p14:creationId xmlns:p14="http://schemas.microsoft.com/office/powerpoint/2010/main" val="2245966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6">
            <a:extLst>
              <a:ext uri="{FF2B5EF4-FFF2-40B4-BE49-F238E27FC236}">
                <a16:creationId xmlns:a16="http://schemas.microsoft.com/office/drawing/2014/main" id="{196DE77D-B709-4379-AD40-8018E575A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4801" y="2519363"/>
            <a:ext cx="914400" cy="91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BE92A2-AFDB-8040-B6A9-8438DE894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495" y="3433763"/>
            <a:ext cx="3197013" cy="2743200"/>
          </a:xfrm>
        </p:spPr>
        <p:txBody>
          <a:bodyPr anchor="t">
            <a:normAutofit/>
          </a:bodyPr>
          <a:lstStyle/>
          <a:p>
            <a:pPr algn="ctr"/>
            <a:r>
              <a:rPr lang="en-US"/>
              <a:t>So…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30EE9-3D37-8A4F-B473-0FA6CAC85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0" y="643467"/>
            <a:ext cx="7289799" cy="5533496"/>
          </a:xfrm>
        </p:spPr>
        <p:txBody>
          <a:bodyPr anchor="ctr">
            <a:normAutofit fontScale="92500" lnSpcReduction="10000"/>
          </a:bodyPr>
          <a:lstStyle/>
          <a:p>
            <a:r>
              <a:rPr lang="en-US" dirty="0"/>
              <a:t>Both seem to meet different needs of the Healthy Hearts Program</a:t>
            </a:r>
          </a:p>
          <a:p>
            <a:r>
              <a:rPr lang="en-US" dirty="0"/>
              <a:t>Good news, we can use both!</a:t>
            </a:r>
          </a:p>
          <a:p>
            <a:pPr lvl="1"/>
            <a:r>
              <a:rPr lang="en-US" dirty="0"/>
              <a:t>It’s fairly easy and straightforward to use SQL Server Express as a back-end database with Microsoft Access acting as the user-friendly interface where staff can easily generate various reports and exports as needed (without having any edit permissions on the data within the database). </a:t>
            </a:r>
          </a:p>
          <a:p>
            <a:r>
              <a:rPr lang="en-US" dirty="0"/>
              <a:t>Even better news, the two database management software applications should not cost the program a penny!</a:t>
            </a:r>
          </a:p>
          <a:p>
            <a:r>
              <a:rPr lang="en-US" dirty="0"/>
              <a:t>If/when the Healthy Hearts Program decides to scale up, if necessary it would be very easy to scale up the SQL Server Express database into a SQL Server Enterprise database.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380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BFA97-F100-B94D-8EF8-8053FA0A5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100"/>
            <a:ext cx="10515600" cy="1325563"/>
          </a:xfrm>
        </p:spPr>
        <p:txBody>
          <a:bodyPr/>
          <a:lstStyle/>
          <a:p>
            <a:r>
              <a:rPr lang="en-US" dirty="0"/>
              <a:t>Why do we care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507FA-D257-9641-A03C-9A5EA75A7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6663"/>
            <a:ext cx="10515600" cy="4730300"/>
          </a:xfrm>
        </p:spPr>
        <p:txBody>
          <a:bodyPr/>
          <a:lstStyle/>
          <a:p>
            <a:r>
              <a:rPr lang="en-US" dirty="0"/>
              <a:t>Programs get funding based on the quality and impact of their programs</a:t>
            </a:r>
          </a:p>
          <a:p>
            <a:pPr lvl="1"/>
            <a:r>
              <a:rPr lang="en-US" dirty="0"/>
              <a:t>Data analysis and statistics! …</a:t>
            </a:r>
          </a:p>
          <a:p>
            <a:pPr lvl="2"/>
            <a:r>
              <a:rPr lang="en-US" dirty="0"/>
              <a:t>BORING!</a:t>
            </a:r>
          </a:p>
          <a:p>
            <a:r>
              <a:rPr lang="en-US" dirty="0"/>
              <a:t>Results of these analyses show stakeholders the program is hugely beneficial and deserves more funding…</a:t>
            </a:r>
          </a:p>
          <a:p>
            <a:pPr lvl="1"/>
            <a:r>
              <a:rPr lang="en-US" dirty="0"/>
              <a:t>and this is how employees get paid… </a:t>
            </a:r>
          </a:p>
          <a:p>
            <a:pPr lvl="2"/>
            <a:r>
              <a:rPr lang="en-US" dirty="0"/>
              <a:t>NOT BORING!</a:t>
            </a:r>
          </a:p>
          <a:p>
            <a:pPr lvl="1"/>
            <a:r>
              <a:rPr lang="en-US" dirty="0"/>
              <a:t>And programs continue to expand… </a:t>
            </a:r>
          </a:p>
          <a:p>
            <a:pPr lvl="2"/>
            <a:r>
              <a:rPr lang="en-US" dirty="0"/>
              <a:t>NOT BORNG!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6109CA-42EA-A24A-879C-22E60169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937" y="1957506"/>
            <a:ext cx="3416300" cy="2260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5500E7-1881-CE49-A7FB-7536A35EA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373" y="3540344"/>
            <a:ext cx="2852381" cy="29731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55A409-6CF1-9D42-B679-310F62ADF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2587" y="3481506"/>
            <a:ext cx="4284280" cy="320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1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859FD-4F84-EC4A-8552-DD6CE02D7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AF3CA-1477-2E4F-A67E-C5424E6C7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3406254" cy="4575175"/>
          </a:xfrm>
        </p:spPr>
        <p:txBody>
          <a:bodyPr/>
          <a:lstStyle/>
          <a:p>
            <a:r>
              <a:rPr lang="en-US" dirty="0"/>
              <a:t>Exponential Growth</a:t>
            </a:r>
          </a:p>
          <a:p>
            <a:r>
              <a:rPr lang="en-US" dirty="0"/>
              <a:t>Multiple Files of same data</a:t>
            </a:r>
          </a:p>
          <a:p>
            <a:r>
              <a:rPr lang="en-US" dirty="0"/>
              <a:t>Things to consider:</a:t>
            </a:r>
          </a:p>
          <a:p>
            <a:pPr lvl="1"/>
            <a:r>
              <a:rPr lang="en-US" dirty="0"/>
              <a:t>How will our current system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80DA7-296B-C34D-86E4-141D77773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797" y="365125"/>
            <a:ext cx="7865596" cy="589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50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68917-7E29-A04E-9029-9577ADD3F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spreadsheets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E36E7-0F3C-6A40-A834-E00F7530C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097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7A100-C0CA-2B4D-8F36-D2BA1040D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0FC82-53C2-2244-B413-8D8F33648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17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93404-5231-E94A-B813-433B9CEF1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important for Healthy Hearts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9A8FC-7533-1043-B38D-906E055A1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Minimal access</a:t>
            </a:r>
          </a:p>
          <a:p>
            <a:pPr lvl="1"/>
            <a:r>
              <a:rPr lang="en-US" dirty="0"/>
              <a:t>Only one person (database manager) or a small set of people should have editing rights over the database</a:t>
            </a:r>
          </a:p>
          <a:p>
            <a:r>
              <a:rPr lang="en-US" dirty="0"/>
              <a:t>Quick reports</a:t>
            </a:r>
          </a:p>
          <a:p>
            <a:pPr lvl="1"/>
            <a:r>
              <a:rPr lang="en-US" dirty="0"/>
              <a:t>However, everybody in the office should have the ability to quickly generate reports from the data in the database</a:t>
            </a:r>
          </a:p>
          <a:p>
            <a:r>
              <a:rPr lang="en-US" dirty="0"/>
              <a:t>Security</a:t>
            </a:r>
          </a:p>
          <a:p>
            <a:pPr lvl="1"/>
            <a:r>
              <a:rPr lang="en-US" dirty="0"/>
              <a:t>From any outside threats</a:t>
            </a:r>
          </a:p>
          <a:p>
            <a:pPr lvl="1"/>
            <a:r>
              <a:rPr lang="en-US" dirty="0"/>
              <a:t>Remaining HIPAA compliant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837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: Shape 15">
            <a:extLst>
              <a:ext uri="{FF2B5EF4-FFF2-40B4-BE49-F238E27FC236}">
                <a16:creationId xmlns:a16="http://schemas.microsoft.com/office/drawing/2014/main" id="{3DF8EA8C-4EAB-49EE-BBAB-78BE910D223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041056"/>
            <a:ext cx="3216344" cy="2816945"/>
          </a:xfrm>
          <a:custGeom>
            <a:avLst/>
            <a:gdLst>
              <a:gd name="connsiteX0" fmla="*/ 1360112 w 3216344"/>
              <a:gd name="connsiteY0" fmla="*/ 0 h 2816945"/>
              <a:gd name="connsiteX1" fmla="*/ 3216344 w 3216344"/>
              <a:gd name="connsiteY1" fmla="*/ 1856232 h 2816945"/>
              <a:gd name="connsiteX2" fmla="*/ 2992307 w 3216344"/>
              <a:gd name="connsiteY2" fmla="*/ 2741023 h 2816945"/>
              <a:gd name="connsiteX3" fmla="*/ 2946183 w 3216344"/>
              <a:gd name="connsiteY3" fmla="*/ 2816945 h 2816945"/>
              <a:gd name="connsiteX4" fmla="*/ 0 w 3216344"/>
              <a:gd name="connsiteY4" fmla="*/ 2816945 h 2816945"/>
              <a:gd name="connsiteX5" fmla="*/ 0 w 3216344"/>
              <a:gd name="connsiteY5" fmla="*/ 596005 h 2816945"/>
              <a:gd name="connsiteX6" fmla="*/ 47558 w 3216344"/>
              <a:gd name="connsiteY6" fmla="*/ 543678 h 2816945"/>
              <a:gd name="connsiteX7" fmla="*/ 1360112 w 3216344"/>
              <a:gd name="connsiteY7" fmla="*/ 0 h 281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16344" h="2816945">
                <a:moveTo>
                  <a:pt x="1360112" y="0"/>
                </a:moveTo>
                <a:cubicBezTo>
                  <a:pt x="2385281" y="0"/>
                  <a:pt x="3216344" y="831063"/>
                  <a:pt x="3216344" y="1856232"/>
                </a:cubicBezTo>
                <a:cubicBezTo>
                  <a:pt x="3216344" y="2176598"/>
                  <a:pt x="3135186" y="2478007"/>
                  <a:pt x="2992307" y="2741023"/>
                </a:cubicBezTo>
                <a:lnTo>
                  <a:pt x="2946183" y="2816945"/>
                </a:lnTo>
                <a:lnTo>
                  <a:pt x="0" y="2816945"/>
                </a:lnTo>
                <a:lnTo>
                  <a:pt x="0" y="596005"/>
                </a:lnTo>
                <a:lnTo>
                  <a:pt x="47558" y="543678"/>
                </a:lnTo>
                <a:cubicBezTo>
                  <a:pt x="383470" y="207766"/>
                  <a:pt x="847528" y="0"/>
                  <a:pt x="136011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: Shape 17">
            <a:extLst>
              <a:ext uri="{FF2B5EF4-FFF2-40B4-BE49-F238E27FC236}">
                <a16:creationId xmlns:a16="http://schemas.microsoft.com/office/drawing/2014/main" id="{4FCFB4C2-42E8-4EE8-8B04-23A2DA921B1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7013"/>
            <a:ext cx="3050387" cy="2654675"/>
          </a:xfrm>
          <a:custGeom>
            <a:avLst/>
            <a:gdLst>
              <a:gd name="connsiteX0" fmla="*/ 1360112 w 3050387"/>
              <a:gd name="connsiteY0" fmla="*/ 0 h 2654675"/>
              <a:gd name="connsiteX1" fmla="*/ 3050387 w 3050387"/>
              <a:gd name="connsiteY1" fmla="*/ 1690275 h 2654675"/>
              <a:gd name="connsiteX2" fmla="*/ 2761715 w 3050387"/>
              <a:gd name="connsiteY2" fmla="*/ 2635324 h 2654675"/>
              <a:gd name="connsiteX3" fmla="*/ 2747244 w 3050387"/>
              <a:gd name="connsiteY3" fmla="*/ 2654675 h 2654675"/>
              <a:gd name="connsiteX4" fmla="*/ 0 w 3050387"/>
              <a:gd name="connsiteY4" fmla="*/ 2654675 h 2654675"/>
              <a:gd name="connsiteX5" fmla="*/ 0 w 3050387"/>
              <a:gd name="connsiteY5" fmla="*/ 689742 h 2654675"/>
              <a:gd name="connsiteX6" fmla="*/ 55814 w 3050387"/>
              <a:gd name="connsiteY6" fmla="*/ 615103 h 2654675"/>
              <a:gd name="connsiteX7" fmla="*/ 1360112 w 3050387"/>
              <a:gd name="connsiteY7" fmla="*/ 0 h 265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50387" h="2654675">
                <a:moveTo>
                  <a:pt x="1360112" y="0"/>
                </a:moveTo>
                <a:cubicBezTo>
                  <a:pt x="2293625" y="0"/>
                  <a:pt x="3050387" y="756762"/>
                  <a:pt x="3050387" y="1690275"/>
                </a:cubicBezTo>
                <a:cubicBezTo>
                  <a:pt x="3050387" y="2040343"/>
                  <a:pt x="2943967" y="2365554"/>
                  <a:pt x="2761715" y="2635324"/>
                </a:cubicBezTo>
                <a:lnTo>
                  <a:pt x="2747244" y="2654675"/>
                </a:lnTo>
                <a:lnTo>
                  <a:pt x="0" y="2654675"/>
                </a:lnTo>
                <a:lnTo>
                  <a:pt x="0" y="689742"/>
                </a:lnTo>
                <a:lnTo>
                  <a:pt x="55814" y="615103"/>
                </a:lnTo>
                <a:cubicBezTo>
                  <a:pt x="365835" y="239445"/>
                  <a:pt x="835011" y="0"/>
                  <a:pt x="136011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reeform: Shape 19">
            <a:extLst>
              <a:ext uri="{FF2B5EF4-FFF2-40B4-BE49-F238E27FC236}">
                <a16:creationId xmlns:a16="http://schemas.microsoft.com/office/drawing/2014/main" id="{0ED52484-C939-4951-85D6-79046BBC644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67397" cy="3481744"/>
          </a:xfrm>
          <a:custGeom>
            <a:avLst/>
            <a:gdLst>
              <a:gd name="connsiteX0" fmla="*/ 0 w 4067397"/>
              <a:gd name="connsiteY0" fmla="*/ 0 h 3481744"/>
              <a:gd name="connsiteX1" fmla="*/ 3741230 w 4067397"/>
              <a:gd name="connsiteY1" fmla="*/ 0 h 3481744"/>
              <a:gd name="connsiteX2" fmla="*/ 3789282 w 4067397"/>
              <a:gd name="connsiteY2" fmla="*/ 79096 h 3481744"/>
              <a:gd name="connsiteX3" fmla="*/ 4067397 w 4067397"/>
              <a:gd name="connsiteY3" fmla="*/ 1177456 h 3481744"/>
              <a:gd name="connsiteX4" fmla="*/ 1763109 w 4067397"/>
              <a:gd name="connsiteY4" fmla="*/ 3481744 h 3481744"/>
              <a:gd name="connsiteX5" fmla="*/ 133731 w 4067397"/>
              <a:gd name="connsiteY5" fmla="*/ 2806834 h 3481744"/>
              <a:gd name="connsiteX6" fmla="*/ 0 w 4067397"/>
              <a:gd name="connsiteY6" fmla="*/ 2659692 h 3481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67397" h="3481744">
                <a:moveTo>
                  <a:pt x="0" y="0"/>
                </a:moveTo>
                <a:lnTo>
                  <a:pt x="3741230" y="0"/>
                </a:lnTo>
                <a:lnTo>
                  <a:pt x="3789282" y="79096"/>
                </a:lnTo>
                <a:cubicBezTo>
                  <a:pt x="3966649" y="405598"/>
                  <a:pt x="4067397" y="779761"/>
                  <a:pt x="4067397" y="1177456"/>
                </a:cubicBezTo>
                <a:cubicBezTo>
                  <a:pt x="4067397" y="2450079"/>
                  <a:pt x="3035732" y="3481744"/>
                  <a:pt x="1763109" y="3481744"/>
                </a:cubicBezTo>
                <a:cubicBezTo>
                  <a:pt x="1126798" y="3481744"/>
                  <a:pt x="550726" y="3223828"/>
                  <a:pt x="133731" y="2806834"/>
                </a:cubicBezTo>
                <a:lnTo>
                  <a:pt x="0" y="2659692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Freeform: Shape 21">
            <a:extLst>
              <a:ext uri="{FF2B5EF4-FFF2-40B4-BE49-F238E27FC236}">
                <a16:creationId xmlns:a16="http://schemas.microsoft.com/office/drawing/2014/main" id="{268CEAA9-EB19-46F9-AFA2-D168C2B83F7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04500" cy="3318846"/>
          </a:xfrm>
          <a:custGeom>
            <a:avLst/>
            <a:gdLst>
              <a:gd name="connsiteX0" fmla="*/ 0 w 3904500"/>
              <a:gd name="connsiteY0" fmla="*/ 0 h 3318846"/>
              <a:gd name="connsiteX1" fmla="*/ 3550823 w 3904500"/>
              <a:gd name="connsiteY1" fmla="*/ 0 h 3318846"/>
              <a:gd name="connsiteX2" fmla="*/ 3646046 w 3904500"/>
              <a:gd name="connsiteY2" fmla="*/ 156742 h 3318846"/>
              <a:gd name="connsiteX3" fmla="*/ 3904500 w 3904500"/>
              <a:gd name="connsiteY3" fmla="*/ 1177456 h 3318846"/>
              <a:gd name="connsiteX4" fmla="*/ 1763110 w 3904500"/>
              <a:gd name="connsiteY4" fmla="*/ 3318846 h 3318846"/>
              <a:gd name="connsiteX5" fmla="*/ 110709 w 3904500"/>
              <a:gd name="connsiteY5" fmla="*/ 2539579 h 3318846"/>
              <a:gd name="connsiteX6" fmla="*/ 0 w 3904500"/>
              <a:gd name="connsiteY6" fmla="*/ 2391530 h 3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04500" h="3318846">
                <a:moveTo>
                  <a:pt x="0" y="0"/>
                </a:moveTo>
                <a:lnTo>
                  <a:pt x="3550823" y="0"/>
                </a:lnTo>
                <a:lnTo>
                  <a:pt x="3646046" y="156742"/>
                </a:lnTo>
                <a:cubicBezTo>
                  <a:pt x="3810874" y="460163"/>
                  <a:pt x="3904500" y="807876"/>
                  <a:pt x="3904500" y="1177456"/>
                </a:cubicBezTo>
                <a:cubicBezTo>
                  <a:pt x="3904500" y="2360113"/>
                  <a:pt x="2945767" y="3318846"/>
                  <a:pt x="1763110" y="3318846"/>
                </a:cubicBezTo>
                <a:cubicBezTo>
                  <a:pt x="1097866" y="3318846"/>
                  <a:pt x="503472" y="3015497"/>
                  <a:pt x="110709" y="2539579"/>
                </a:cubicBezTo>
                <a:lnTo>
                  <a:pt x="0" y="239153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Oval 23">
            <a:extLst>
              <a:ext uri="{FF2B5EF4-FFF2-40B4-BE49-F238E27FC236}">
                <a16:creationId xmlns:a16="http://schemas.microsoft.com/office/drawing/2014/main" id="{9973AF05-1CBD-4B57-BB0F-EAEF9F8FB67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0935" y="2871982"/>
            <a:ext cx="2834640" cy="283464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23AC743-1CAC-4594-8F81-8E5C1E45BA7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5804" y="452999"/>
            <a:ext cx="1975104" cy="1975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3714E15-0DC2-4DED-9F2A-CD13C33A1E1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45527" y="3036574"/>
            <a:ext cx="2505456" cy="25054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83B7D38-93E6-49F8-8B10-54BCB14D4F6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0396" y="617591"/>
            <a:ext cx="1645920" cy="1645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985750-506F-D24D-A494-BE15D552E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7" y="841980"/>
            <a:ext cx="2932211" cy="11086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639B87-5E91-E448-9692-A00A5232F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716" y="901512"/>
            <a:ext cx="1097280" cy="10780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77FB46-3F1E-254C-ABFF-C7AD56F7B2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8155" y="3641221"/>
            <a:ext cx="1600200" cy="12961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8FE094-E1AF-FA47-B379-EB96B4B2CC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297" y="5187970"/>
            <a:ext cx="2239728" cy="11587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93CB80-560E-4344-9739-64315B1AC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346" y="452999"/>
            <a:ext cx="4604554" cy="2268853"/>
          </a:xfrm>
        </p:spPr>
        <p:txBody>
          <a:bodyPr>
            <a:normAutofit/>
          </a:bodyPr>
          <a:lstStyle/>
          <a:p>
            <a:r>
              <a:rPr lang="en-US" sz="3700" dirty="0"/>
              <a:t>Database Management Systems Available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BDFD0-8608-234A-8065-A49710EFD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0346" y="2871982"/>
            <a:ext cx="4542966" cy="3181684"/>
          </a:xfrm>
        </p:spPr>
        <p:txBody>
          <a:bodyPr anchor="t">
            <a:normAutofit/>
          </a:bodyPr>
          <a:lstStyle/>
          <a:p>
            <a:r>
              <a:rPr lang="en-US" dirty="0"/>
              <a:t>Microsoft Access</a:t>
            </a:r>
          </a:p>
          <a:p>
            <a:r>
              <a:rPr lang="en-US" dirty="0"/>
              <a:t>Microsoft SQL Server Express</a:t>
            </a:r>
          </a:p>
          <a:p>
            <a:r>
              <a:rPr lang="en-US" dirty="0"/>
              <a:t>Microsoft SQL Server</a:t>
            </a:r>
          </a:p>
          <a:p>
            <a:r>
              <a:rPr lang="en-US" dirty="0"/>
              <a:t>MySQL</a:t>
            </a:r>
          </a:p>
          <a:p>
            <a:r>
              <a:rPr lang="en-US" dirty="0"/>
              <a:t>Hundreds of others…</a:t>
            </a:r>
          </a:p>
        </p:txBody>
      </p:sp>
    </p:spTree>
    <p:extLst>
      <p:ext uri="{BB962C8B-B14F-4D97-AF65-F5344CB8AC3E}">
        <p14:creationId xmlns:p14="http://schemas.microsoft.com/office/powerpoint/2010/main" val="1007530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CA912-0C47-7949-91D5-59F527327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747C3-7FC1-C94B-BF26-9219E316C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Fast Facts: </a:t>
            </a:r>
          </a:p>
          <a:p>
            <a:pPr lvl="1"/>
            <a:r>
              <a:rPr lang="en-US" dirty="0"/>
              <a:t>Pre-installed with the Microsoft Suite (should already be on all the machines).</a:t>
            </a:r>
          </a:p>
          <a:p>
            <a:pPr lvl="1"/>
            <a:r>
              <a:rPr lang="en-US" dirty="0"/>
              <a:t>Generally used for very basic, small scale databases.</a:t>
            </a:r>
          </a:p>
          <a:p>
            <a:pPr lvl="1"/>
            <a:r>
              <a:rPr lang="en-US" dirty="0"/>
              <a:t>Easy to use, basically the database focused version of Excel.</a:t>
            </a:r>
          </a:p>
          <a:p>
            <a:pPr lvl="2"/>
            <a:r>
              <a:rPr lang="en-US" dirty="0"/>
              <a:t>Easy integration/migration with pre-existing Excel tables.</a:t>
            </a:r>
          </a:p>
          <a:p>
            <a:pPr lvl="1"/>
            <a:r>
              <a:rPr lang="en-US" dirty="0"/>
              <a:t>Built in forms, reports, other utilities you can use to easily build own databased.</a:t>
            </a:r>
          </a:p>
          <a:p>
            <a:pPr lvl="1"/>
            <a:r>
              <a:rPr lang="en-US" dirty="0"/>
              <a:t>Well suited for non-technical users.</a:t>
            </a:r>
          </a:p>
          <a:p>
            <a:r>
              <a:rPr lang="en-US" dirty="0"/>
              <a:t>Security: Not secure</a:t>
            </a:r>
          </a:p>
          <a:p>
            <a:pPr lvl="1"/>
            <a:r>
              <a:rPr lang="en-US" dirty="0"/>
              <a:t>Doesn’t support transactional consistency, meaning you can only recover the database to the last full backup .</a:t>
            </a:r>
          </a:p>
          <a:p>
            <a:r>
              <a:rPr lang="en-US" dirty="0"/>
              <a:t>Reports: Easy to create a variety of reports through use of “wizards”.</a:t>
            </a:r>
          </a:p>
          <a:p>
            <a:r>
              <a:rPr lang="en-US" dirty="0"/>
              <a:t>Scalability: Not highly scalable, performance issues arise after more than couple thousands of lines of data or more than a handful of users accessing.</a:t>
            </a:r>
          </a:p>
          <a:p>
            <a:r>
              <a:rPr lang="en-US" dirty="0"/>
              <a:t>Performance: Better than Excel… but only marginally.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C13EC8-0209-7F4B-B1A9-8B7D186F0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3089" y="365125"/>
            <a:ext cx="2102069" cy="206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77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DD18-0548-2848-BD3B-0277C93AC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SQL Server Express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5BB30-222A-6549-87C8-CA8B442A8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Fast Facts:</a:t>
            </a:r>
          </a:p>
          <a:p>
            <a:pPr lvl="1"/>
            <a:r>
              <a:rPr lang="en-US" dirty="0"/>
              <a:t>Free to download from Microsoft.</a:t>
            </a:r>
          </a:p>
          <a:p>
            <a:pPr lvl="1"/>
            <a:r>
              <a:rPr lang="en-US" dirty="0"/>
              <a:t>Used for small to medium scale applications.</a:t>
            </a:r>
          </a:p>
          <a:p>
            <a:pPr lvl="1"/>
            <a:r>
              <a:rPr lang="en-US" dirty="0"/>
              <a:t>Requires decent amount of technical ability to implement and manage tables.</a:t>
            </a:r>
          </a:p>
          <a:p>
            <a:r>
              <a:rPr lang="en-US" dirty="0"/>
              <a:t>Security: Secure</a:t>
            </a:r>
          </a:p>
          <a:p>
            <a:pPr lvl="1"/>
            <a:r>
              <a:rPr lang="en-US" dirty="0"/>
              <a:t>Transactional consistency, meaning there is a backup and recovery architecture in place so you could recover to any point in the database’s lifetime if necessary.</a:t>
            </a:r>
          </a:p>
          <a:p>
            <a:r>
              <a:rPr lang="en-US" dirty="0"/>
              <a:t>Reports: Requires an additional application to act as user-facing interface for reports.</a:t>
            </a:r>
          </a:p>
          <a:p>
            <a:r>
              <a:rPr lang="en-US" dirty="0"/>
              <a:t>Scalability: Highly scalable, with ability to easily upgrade software later with growing needs. </a:t>
            </a:r>
          </a:p>
          <a:p>
            <a:pPr lvl="1"/>
            <a:r>
              <a:rPr lang="en-US" dirty="0"/>
              <a:t>Supports essentially an unlimited amount of lines and high amount of concurrent users. </a:t>
            </a:r>
          </a:p>
          <a:p>
            <a:r>
              <a:rPr lang="en-US" dirty="0"/>
              <a:t>Performance: Great, most commonly used enterprise relational database management systems by small to medium sized businesses.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F4EC20-C1EF-D943-A365-16A95FA13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216" y="443707"/>
            <a:ext cx="3645059" cy="138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81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893</Words>
  <Application>Microsoft Macintosh PowerPoint</Application>
  <PresentationFormat>Widescreen</PresentationFormat>
  <Paragraphs>95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Healthy Hearts: Is it Time for Our data to Move? </vt:lpstr>
      <vt:lpstr>Why do we care</vt:lpstr>
      <vt:lpstr>State of storage</vt:lpstr>
      <vt:lpstr>Using spreadsheets</vt:lpstr>
      <vt:lpstr>Using databases</vt:lpstr>
      <vt:lpstr>What’s important for Healthy Hearts </vt:lpstr>
      <vt:lpstr>Database Management Systems Available </vt:lpstr>
      <vt:lpstr>Microsoft Access</vt:lpstr>
      <vt:lpstr>Microsoft SQL Server Express</vt:lpstr>
      <vt:lpstr>Microsoft SQL Server (Enterprise)</vt:lpstr>
      <vt:lpstr>MySQL Enterprise Edition</vt:lpstr>
      <vt:lpstr>Recommendation</vt:lpstr>
      <vt:lpstr>So…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Insert title here</dc:title>
  <dc:creator>Bridget Balkaran</dc:creator>
  <cp:lastModifiedBy>brendon.powley@gmail.com</cp:lastModifiedBy>
  <cp:revision>28</cp:revision>
  <dcterms:created xsi:type="dcterms:W3CDTF">2018-04-04T19:29:20Z</dcterms:created>
  <dcterms:modified xsi:type="dcterms:W3CDTF">2018-04-09T20:28:35Z</dcterms:modified>
</cp:coreProperties>
</file>